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70" r:id="rId4"/>
    <p:sldId id="317" r:id="rId5"/>
    <p:sldId id="266" r:id="rId6"/>
    <p:sldId id="267" r:id="rId7"/>
    <p:sldId id="321" r:id="rId8"/>
    <p:sldId id="273" r:id="rId9"/>
    <p:sldId id="274" r:id="rId10"/>
    <p:sldId id="318" r:id="rId11"/>
    <p:sldId id="275" r:id="rId12"/>
    <p:sldId id="324" r:id="rId13"/>
    <p:sldId id="289" r:id="rId14"/>
    <p:sldId id="325" r:id="rId15"/>
    <p:sldId id="322" r:id="rId16"/>
    <p:sldId id="323" r:id="rId17"/>
    <p:sldId id="326" r:id="rId18"/>
    <p:sldId id="337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06" r:id="rId30"/>
    <p:sldId id="290" r:id="rId31"/>
    <p:sldId id="292" r:id="rId32"/>
    <p:sldId id="338" r:id="rId33"/>
    <p:sldId id="294" r:id="rId34"/>
    <p:sldId id="308" r:id="rId35"/>
    <p:sldId id="309" r:id="rId36"/>
    <p:sldId id="311" r:id="rId37"/>
    <p:sldId id="339" r:id="rId38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742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196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410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530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86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261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592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397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388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254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612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19269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156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gov.ru/" TargetMode="External"/><Relationship Id="rId2" Type="http://schemas.openxmlformats.org/officeDocument/2006/relationships/hyperlink" Target="http://edsoo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8294908-8B00-4F58-BBBA-20F71A40AA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4364C879-1404-4203-8E9D-CC5DE0A621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-241022" y="-934769"/>
            <a:ext cx="2424873" cy="2708393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84617302-4B0D-4351-A6BB-6F0930D943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973756" y="-134087"/>
            <a:ext cx="1635955" cy="1226966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DA2C7802-C2E0-4218-8F89-8DD7CCD2CD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6713565" y="311926"/>
            <a:ext cx="4059393" cy="1911083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6D7111A-21E5-4EE9-8A78-10E5530F01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7548980" y="1613994"/>
            <a:ext cx="1185708" cy="88928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A3969E80-A77B-49FC-9122-D89AFD5EE1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-327781" y="5494508"/>
            <a:ext cx="2444907" cy="1774587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1849CA57-76BD-4CF2-80BA-D7A46A01B7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211282" y="5555952"/>
            <a:ext cx="928467" cy="6963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35E9085E-E730-4768-83D4-6CB7E98971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877311" y="1407984"/>
            <a:ext cx="5389379" cy="4042034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973272FE-A474-4CAE-8CA2-BCC8B476C3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176283" y="882213"/>
            <a:ext cx="6791435" cy="5093576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3B5CED-5AAF-4FEC-9D00-C1D842457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014" y="419427"/>
            <a:ext cx="8505440" cy="376049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indent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педсовет на тему </a:t>
            </a:r>
            <a:r>
              <a:rPr lang="ru-RU" sz="3600" b="1" dirty="0" smtClean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«Обновленный</a:t>
            </a:r>
            <a:r>
              <a:rPr lang="ru-RU" sz="3600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ФГОС </a:t>
            </a:r>
            <a:r>
              <a:rPr lang="ru-RU" sz="3600" b="1" dirty="0" smtClean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начального и основного </a:t>
            </a:r>
            <a:br>
              <a:rPr lang="ru-RU" sz="3600" b="1" dirty="0" smtClean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общего образования»</a:t>
            </a:r>
            <a:endParaRPr lang="en-US" sz="36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E07981EA-05A6-437C-88D7-B377B92B03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6943393" y="5778693"/>
            <a:ext cx="2231794" cy="1926608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15E3C750-986E-4769-B1AE-49289FBEE7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7170047" y="5363544"/>
            <a:ext cx="959985" cy="71998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BCFF878-6E0D-4F78-9137-BCB7F5986EE9}"/>
              </a:ext>
            </a:extLst>
          </p:cNvPr>
          <p:cNvSpPr txBox="1"/>
          <p:nvPr/>
        </p:nvSpPr>
        <p:spPr>
          <a:xfrm>
            <a:off x="5004048" y="4810114"/>
            <a:ext cx="3871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29.03.2022г.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 descr="https://assets-global.website-files.com/599873abab717100012c91ea/5e5a07c93fb2cc014c6c94ce_5df74e51f137551071cb24cb_5de8bd7ca529abf0b3cb3ca7_527cd2ce2e38d034a54320404ec788f9%D0%B0%20(1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2" y="4481736"/>
            <a:ext cx="3816424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96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изменения, 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внесенные в обновленный ФГОС 2021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896544"/>
          </a:xfrm>
        </p:spPr>
        <p:txBody>
          <a:bodyPr>
            <a:normAutofit fontScale="92500" lnSpcReduction="20000"/>
          </a:bodyPr>
          <a:lstStyle/>
          <a:p>
            <a:pPr marL="0" indent="0" algn="just" fontAlgn="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1) Впервые вводится ФГОС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ООО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одновременно.</a:t>
            </a:r>
          </a:p>
          <a:p>
            <a:pPr marL="0" lv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Четко прописаны обязательства образовательного учреждения (в частности, школы) перед учениками и родителями.</a:t>
            </a:r>
          </a:p>
          <a:p>
            <a:pPr marL="0" lv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Сделан акцент на развитие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метапредметных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личностных навыков.</a:t>
            </a:r>
          </a:p>
          <a:p>
            <a:pPr marL="0" lv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Подробно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указан перечень предметных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межпредметных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навыков, которыми должен обладать ученик в рамках каждой дисциплины (уметь доказать, интерпретировать, оперировать понятиями, решать задачи).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65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ru-RU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Расписан формат работы в рамках каждого предмета для развития этих навыков (проведение лабораторных работ, внеурочной деятельности и т.д.).</a:t>
            </a:r>
          </a:p>
          <a:p>
            <a:pPr marL="0" lvl="0" indent="0" algn="just">
              <a:buNone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  <a:r>
              <a:rPr lang="ru-RU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Зафиксированы контрольные точки с конкретными результатами учеников </a:t>
            </a:r>
          </a:p>
          <a:p>
            <a:pPr marL="0" lvl="0" indent="0" algn="just">
              <a:buNone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7) </a:t>
            </a:r>
            <a:r>
              <a:rPr lang="ru-RU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Строго обозначено, какие темы должны освоить дети в определенный год обучения. </a:t>
            </a:r>
          </a:p>
          <a:p>
            <a:pPr marL="0" lvl="0" indent="0" algn="just">
              <a:buNone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8) </a:t>
            </a:r>
            <a:r>
              <a:rPr lang="ru-RU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тем по новым ФГОС не рекомендовано менять местами (ранее это допускалось).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3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264696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Вводится предмет «Функциональная грамотность» как одна из составляющих на уроках географии, математики, информатики, окружающего мира.</a:t>
            </a:r>
          </a:p>
          <a:p>
            <a:pPr marL="0" lv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10) Учитываются возрастные и психологические особенности учеников всех классов. Главное, чтобы ребята не были перегружены. Кроме того, уточнено минимальное и максимальное количество часов, необходимых для полноценной реализации основных образовательных программ. 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Расширяются возможности для реализации права выбора педагогическими работниками методик обучения и воспитания.</a:t>
            </a:r>
          </a:p>
          <a:p>
            <a:pPr mar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Школы имеют право обучать детей на родном языке, то есть на любом языке Российской Федерации.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1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74638"/>
            <a:ext cx="8712968" cy="6264696"/>
          </a:xfrm>
        </p:spPr>
        <p:txBody>
          <a:bodyPr>
            <a:normAutofit fontScale="85000" lnSpcReduction="10000"/>
          </a:bodyPr>
          <a:lstStyle/>
          <a:p>
            <a:pPr marL="0" lvl="0" indent="0" algn="just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Прописана возможность реализации системы образования через семейное обучение, когда семьи могут самостоятельно выбрать для своего ребенка образовательный маршрут.</a:t>
            </a:r>
          </a:p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доступа к информационно-образовательной среде образовательной организации, в том числе электронной. 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15) Введены единые требования к составлению рабочих программ, в том числе и программ внеурочной деятельности.</a:t>
            </a:r>
          </a:p>
          <a:p>
            <a:pPr marL="0" lv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Определено базовое содержание программы воспитания.</a:t>
            </a:r>
          </a:p>
          <a:p>
            <a:pPr marL="0" lv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Уточнены задачи и условия программы коррекционной работы с детьми с ОВЗ.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88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6bb4392565f4a772fd88766b4ccf9912.png"/>
          <p:cNvPicPr>
            <a:picLocks noChangeAspect="1"/>
          </p:cNvPicPr>
          <p:nvPr/>
        </p:nvPicPr>
        <p:blipFill>
          <a:blip r:embed="rId2" cstate="print"/>
          <a:srcRect t="52063"/>
          <a:stretch>
            <a:fillRect/>
          </a:stretch>
        </p:blipFill>
        <p:spPr>
          <a:xfrm>
            <a:off x="1315358" y="3274785"/>
            <a:ext cx="6858000" cy="3287486"/>
          </a:xfrm>
          <a:prstGeom prst="rect">
            <a:avLst/>
          </a:prstGeom>
        </p:spPr>
      </p:pic>
      <p:pic>
        <p:nvPicPr>
          <p:cNvPr id="9" name="Рисунок 8" descr="transparent-network-6.png"/>
          <p:cNvPicPr>
            <a:picLocks noChangeAspect="1"/>
          </p:cNvPicPr>
          <p:nvPr/>
        </p:nvPicPr>
        <p:blipFill>
          <a:blip r:embed="rId3" cstate="print"/>
          <a:srcRect r="87500"/>
          <a:stretch>
            <a:fillRect/>
          </a:stretch>
        </p:blipFill>
        <p:spPr>
          <a:xfrm flipH="1">
            <a:off x="8055428" y="402778"/>
            <a:ext cx="1099457" cy="2670709"/>
          </a:xfrm>
          <a:prstGeom prst="rect">
            <a:avLst/>
          </a:prstGeom>
        </p:spPr>
      </p:pic>
      <p:pic>
        <p:nvPicPr>
          <p:cNvPr id="8" name="Рисунок 7" descr="transparent-network-6.png"/>
          <p:cNvPicPr>
            <a:picLocks noChangeAspect="1"/>
          </p:cNvPicPr>
          <p:nvPr/>
        </p:nvPicPr>
        <p:blipFill>
          <a:blip r:embed="rId3" cstate="print"/>
          <a:srcRect r="87500"/>
          <a:stretch>
            <a:fillRect/>
          </a:stretch>
        </p:blipFill>
        <p:spPr>
          <a:xfrm>
            <a:off x="0" y="446314"/>
            <a:ext cx="1143000" cy="2670709"/>
          </a:xfrm>
          <a:prstGeom prst="rect">
            <a:avLst/>
          </a:prstGeom>
        </p:spPr>
      </p:pic>
      <p:pic>
        <p:nvPicPr>
          <p:cNvPr id="4" name="Рисунок 3" descr="transparent-network-6.png"/>
          <p:cNvPicPr>
            <a:picLocks noChangeAspect="1"/>
          </p:cNvPicPr>
          <p:nvPr/>
        </p:nvPicPr>
        <p:blipFill>
          <a:blip r:embed="rId3" cstate="print"/>
          <a:srcRect b="55980"/>
          <a:stretch>
            <a:fillRect/>
          </a:stretch>
        </p:blipFill>
        <p:spPr>
          <a:xfrm>
            <a:off x="0" y="0"/>
            <a:ext cx="9144000" cy="1175657"/>
          </a:xfrm>
          <a:prstGeom prst="rect">
            <a:avLst/>
          </a:prstGeom>
        </p:spPr>
      </p:pic>
      <p:pic>
        <p:nvPicPr>
          <p:cNvPr id="7" name="Рисунок 6" descr="1837204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74886">
            <a:off x="0" y="203596"/>
            <a:ext cx="9144000" cy="6450807"/>
          </a:xfrm>
          <a:prstGeom prst="rect">
            <a:avLst/>
          </a:prstGeom>
        </p:spPr>
      </p:pic>
      <p:pic>
        <p:nvPicPr>
          <p:cNvPr id="6" name="Рисунок 5" descr="14G58PIC1RFEzTcUaiCjh_PIC2018.png"/>
          <p:cNvPicPr>
            <a:picLocks noChangeAspect="1"/>
          </p:cNvPicPr>
          <p:nvPr/>
        </p:nvPicPr>
        <p:blipFill>
          <a:blip r:embed="rId5" cstate="print"/>
          <a:srcRect l="3502" t="36094" b="20000"/>
          <a:stretch>
            <a:fillRect/>
          </a:stretch>
        </p:blipFill>
        <p:spPr>
          <a:xfrm>
            <a:off x="914401" y="3560203"/>
            <a:ext cx="7248066" cy="3297797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299984"/>
            <a:ext cx="8926285" cy="89889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n w="9525">
                  <a:solidFill>
                    <a:srgbClr val="129481"/>
                  </a:solidFill>
                  <a:prstDash val="solid"/>
                </a:ln>
                <a:solidFill>
                  <a:srgbClr val="00F6AA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sz="4400" b="1" dirty="0">
                <a:ln w="1905"/>
                <a:solidFill>
                  <a:srgbClr val="B900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Что необходимо сделать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94350" y="1203252"/>
            <a:ext cx="6806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Подготовить новые ООП;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Переделать рабочие программы;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Создать новую Программу воспитания.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82799" y="2510749"/>
            <a:ext cx="508725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Обновленный ФГОС основного общего образования </a:t>
            </a:r>
            <a:br>
              <a:rPr lang="ru-RU" sz="22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200" b="1" dirty="0">
                <a:solidFill>
                  <a:srgbClr val="12948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упростит контроль результатов </a:t>
            </a:r>
          </a:p>
        </p:txBody>
      </p:sp>
    </p:spTree>
    <p:extLst>
      <p:ext uri="{BB962C8B-B14F-4D97-AF65-F5344CB8AC3E}">
        <p14:creationId xmlns:p14="http://schemas.microsoft.com/office/powerpoint/2010/main" val="106524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28692" cy="71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9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 (1).jpg"/>
          <p:cNvPicPr>
            <a:picLocks noChangeAspect="1"/>
          </p:cNvPicPr>
          <p:nvPr/>
        </p:nvPicPr>
        <p:blipFill>
          <a:blip r:embed="rId2" cstate="print"/>
          <a:srcRect l="11651" r="22317"/>
          <a:stretch>
            <a:fillRect/>
          </a:stretch>
        </p:blipFill>
        <p:spPr>
          <a:xfrm>
            <a:off x="0" y="1143000"/>
            <a:ext cx="5660571" cy="57150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05843" y="299984"/>
            <a:ext cx="7445835" cy="89889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1905"/>
                <a:solidFill>
                  <a:srgbClr val="9F377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Новый перечень УУД</a:t>
            </a:r>
          </a:p>
        </p:txBody>
      </p:sp>
      <p:pic>
        <p:nvPicPr>
          <p:cNvPr id="10" name="Рисунок 9" descr="22Q58PICm7ry58PICSf37vcdc_PIC2018.png"/>
          <p:cNvPicPr>
            <a:picLocks noChangeAspect="1"/>
          </p:cNvPicPr>
          <p:nvPr/>
        </p:nvPicPr>
        <p:blipFill>
          <a:blip r:embed="rId3" cstate="print"/>
          <a:srcRect l="282" t="35497" r="50848" b="37880"/>
          <a:stretch>
            <a:fillRect/>
          </a:stretch>
        </p:blipFill>
        <p:spPr>
          <a:xfrm>
            <a:off x="5442858" y="2873827"/>
            <a:ext cx="3004456" cy="1248229"/>
          </a:xfrm>
          <a:prstGeom prst="rect">
            <a:avLst/>
          </a:prstGeom>
        </p:spPr>
      </p:pic>
      <p:pic>
        <p:nvPicPr>
          <p:cNvPr id="12" name="Рисунок 11" descr="22Q58PICm7ry58PICSf37vcdc_PIC2018.png"/>
          <p:cNvPicPr>
            <a:picLocks noChangeAspect="1"/>
          </p:cNvPicPr>
          <p:nvPr/>
        </p:nvPicPr>
        <p:blipFill>
          <a:blip r:embed="rId3" cstate="print"/>
          <a:srcRect t="67403" r="49435" b="10728"/>
          <a:stretch>
            <a:fillRect/>
          </a:stretch>
        </p:blipFill>
        <p:spPr>
          <a:xfrm>
            <a:off x="5544457" y="3991429"/>
            <a:ext cx="2917372" cy="1211941"/>
          </a:xfrm>
          <a:prstGeom prst="rect">
            <a:avLst/>
          </a:prstGeom>
        </p:spPr>
      </p:pic>
      <p:pic>
        <p:nvPicPr>
          <p:cNvPr id="13" name="Рисунок 12" descr="22Q58PICm7ry58PICSf37vcdc_PIC2018.png"/>
          <p:cNvPicPr>
            <a:picLocks noChangeAspect="1"/>
          </p:cNvPicPr>
          <p:nvPr/>
        </p:nvPicPr>
        <p:blipFill>
          <a:blip r:embed="rId3" cstate="print"/>
          <a:srcRect t="8979" r="47881" b="68835"/>
          <a:stretch>
            <a:fillRect/>
          </a:stretch>
        </p:blipFill>
        <p:spPr>
          <a:xfrm>
            <a:off x="5609769" y="2032000"/>
            <a:ext cx="2677885" cy="957943"/>
          </a:xfrm>
          <a:prstGeom prst="rect">
            <a:avLst/>
          </a:prstGeom>
        </p:spPr>
      </p:pic>
      <p:pic>
        <p:nvPicPr>
          <p:cNvPr id="14" name="Рисунок 13" descr="22Q58PICm7ry58PICSf37vcdc_PIC2018.png"/>
          <p:cNvPicPr>
            <a:picLocks noChangeAspect="1"/>
          </p:cNvPicPr>
          <p:nvPr/>
        </p:nvPicPr>
        <p:blipFill>
          <a:blip r:embed="rId3" cstate="print"/>
          <a:srcRect l="48023" t="35920" b="35766"/>
          <a:stretch>
            <a:fillRect/>
          </a:stretch>
        </p:blipFill>
        <p:spPr>
          <a:xfrm>
            <a:off x="5471886" y="5007428"/>
            <a:ext cx="2960914" cy="1850571"/>
          </a:xfrm>
          <a:prstGeom prst="rect">
            <a:avLst/>
          </a:prstGeom>
        </p:spPr>
      </p:pic>
      <p:pic>
        <p:nvPicPr>
          <p:cNvPr id="15" name="Рисунок 14" descr="22Q58PICm7ry58PICSf37vcdc_PIC2018.png"/>
          <p:cNvPicPr>
            <a:picLocks noChangeAspect="1"/>
          </p:cNvPicPr>
          <p:nvPr/>
        </p:nvPicPr>
        <p:blipFill>
          <a:blip r:embed="rId3" cstate="print"/>
          <a:srcRect l="52542" t="9190" b="68624"/>
          <a:stretch>
            <a:fillRect/>
          </a:stretch>
        </p:blipFill>
        <p:spPr>
          <a:xfrm>
            <a:off x="5718624" y="1074058"/>
            <a:ext cx="2612571" cy="94342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884385" y="1313934"/>
            <a:ext cx="2135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29481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Познавательные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31654" y="531200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2948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Умения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2948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2948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участвовать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2948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совместной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2948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2948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деятельности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14893" y="2286391"/>
            <a:ext cx="1826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2948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Регулятивные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95252" y="4325030"/>
            <a:ext cx="2837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2948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Умения работать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2948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2948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 информацией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81973" y="3287877"/>
            <a:ext cx="2398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2948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Коммуникативные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Рисунок 20" descr="vector-banner-graphics-design-png-3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3000" contrast="69000"/>
          </a:blip>
          <a:srcRect l="50434" t="36773" b="38536"/>
          <a:stretch>
            <a:fillRect/>
          </a:stretch>
        </p:blipFill>
        <p:spPr>
          <a:xfrm>
            <a:off x="2438400" y="5413829"/>
            <a:ext cx="2967049" cy="11611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09385" y="5497103"/>
            <a:ext cx="2902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AFEF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П. 35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AFEF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AFEF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обновленного ФГОС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AFEF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93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6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61" y="21341"/>
            <a:ext cx="9115545" cy="683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9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endParaRPr lang="ru-RU" b="1" dirty="0" smtClean="0">
              <a:solidFill>
                <a:srgbClr val="FF0000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федеральные государственные     образовательные стандарты. Они представляют собой совокупность требований к программам образования.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школа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056"/>
            <a:ext cx="391477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75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7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47" y="8947"/>
            <a:ext cx="9111353" cy="673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4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052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858"/>
            <a:ext cx="9086187" cy="685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4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5692" y="1628800"/>
            <a:ext cx="9252520" cy="250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7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0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30" y="0"/>
            <a:ext cx="9048894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3" y="0"/>
            <a:ext cx="9121208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5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рабочие программы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8892480" cy="4137323"/>
          </a:xfrm>
        </p:spPr>
        <p:txBody>
          <a:bodyPr/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Равный доступ к качественному образованию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требования к условиям организации образовательного процесса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подходы к оценке образовательных результатов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92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Научно-методическое сопровождение ФГОС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edsoo</a:t>
            </a: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pPr marL="0" lv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сайт, сопровождающий введение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 апробацию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Рабочих программ ФГОС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https://edu.gov.ru/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сайт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33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68" y="0"/>
            <a:ext cx="9235952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9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 – методическое и технологическое сопровождение ФГОС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школа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" y="1628800"/>
            <a:ext cx="9126538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71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Одобрены ФУМО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3/21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27.09.2021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школа\Desktop\Снимок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346"/>
            <a:ext cx="4176464" cy="688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26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школа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7"/>
            <a:ext cx="8328906" cy="551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73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кола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6" y="1124745"/>
            <a:ext cx="891030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39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школа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6627" cy="276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школа\Desktop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7" y="3501008"/>
            <a:ext cx="9146627" cy="276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04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школа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33" y="378494"/>
            <a:ext cx="9012167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33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Решение педагогического совета: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02681"/>
            <a:ext cx="8424936" cy="505531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1) Ознакомиться с примерными рабочими программами по предметам на сайте </a:t>
            </a:r>
            <a:r>
              <a:rPr lang="en-US" b="1" u="sng" dirty="0" smtClean="0">
                <a:solidFill>
                  <a:schemeClr val="tx1"/>
                </a:solidFill>
              </a:rPr>
              <a:t>fgosreestr.ru</a:t>
            </a:r>
            <a:r>
              <a:rPr lang="ru-RU" b="1" dirty="0" smtClean="0">
                <a:solidFill>
                  <a:schemeClr val="tx1"/>
                </a:solidFill>
              </a:rPr>
              <a:t> и </a:t>
            </a:r>
            <a:r>
              <a:rPr lang="en-US" b="1" u="sng" dirty="0" smtClean="0">
                <a:solidFill>
                  <a:schemeClr val="tx1"/>
                </a:solidFill>
              </a:rPr>
              <a:t>edsoo.ru</a:t>
            </a:r>
            <a:r>
              <a:rPr lang="ru-RU" b="1" u="sng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с срок до 11.04.2022г.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2) В рамках самообразования принимать участие в </a:t>
            </a:r>
            <a:r>
              <a:rPr lang="ru-RU" b="1" dirty="0" err="1" smtClean="0">
                <a:solidFill>
                  <a:schemeClr val="tx1"/>
                </a:solidFill>
              </a:rPr>
              <a:t>вебинарах</a:t>
            </a:r>
            <a:r>
              <a:rPr lang="ru-RU" b="1" dirty="0" smtClean="0">
                <a:solidFill>
                  <a:schemeClr val="tx1"/>
                </a:solidFill>
              </a:rPr>
              <a:t>, семинарах по вопросам внедрения ФГОС 3-го поколения</a:t>
            </a:r>
          </a:p>
          <a:p>
            <a:pPr lvl="0" algn="just"/>
            <a:r>
              <a:rPr lang="ru-RU" b="1" dirty="0" smtClean="0">
                <a:solidFill>
                  <a:schemeClr val="tx1"/>
                </a:solidFill>
              </a:rPr>
              <a:t>3) </a:t>
            </a:r>
            <a:r>
              <a:rPr lang="ru-RU" b="1" dirty="0">
                <a:solidFill>
                  <a:schemeClr val="tx1"/>
                </a:solidFill>
              </a:rPr>
              <a:t>Рабочей группе обеспечить создание проектов основных образовательных программ НОО и </a:t>
            </a:r>
            <a:r>
              <a:rPr lang="ru-RU" b="1" dirty="0" smtClean="0">
                <a:solidFill>
                  <a:schemeClr val="tx1"/>
                </a:solidFill>
              </a:rPr>
              <a:t>ООО </a:t>
            </a:r>
            <a:r>
              <a:rPr lang="ru-RU" b="1" dirty="0">
                <a:solidFill>
                  <a:schemeClr val="tx1"/>
                </a:solidFill>
              </a:rPr>
              <a:t>в </a:t>
            </a:r>
            <a:r>
              <a:rPr lang="ru-RU" b="1" dirty="0" smtClean="0">
                <a:solidFill>
                  <a:schemeClr val="tx1"/>
                </a:solidFill>
              </a:rPr>
              <a:t>соответствии </a:t>
            </a:r>
            <a:r>
              <a:rPr lang="ru-RU" b="1" dirty="0">
                <a:solidFill>
                  <a:schemeClr val="tx1"/>
                </a:solidFill>
              </a:rPr>
              <a:t>с новыми ФГОС </a:t>
            </a:r>
            <a:r>
              <a:rPr lang="ru-RU" sz="3100" b="1" dirty="0" smtClean="0">
                <a:solidFill>
                  <a:schemeClr val="tx1"/>
                </a:solidFill>
              </a:rPr>
              <a:t>в </a:t>
            </a:r>
            <a:r>
              <a:rPr lang="ru-RU" sz="3100" b="1" dirty="0">
                <a:solidFill>
                  <a:schemeClr val="tx1"/>
                </a:solidFill>
              </a:rPr>
              <a:t>срок до 26.05.2022г</a:t>
            </a:r>
            <a:r>
              <a:rPr lang="ru-RU" sz="3100" b="1" dirty="0" smtClean="0">
                <a:solidFill>
                  <a:schemeClr val="tx1"/>
                </a:solidFill>
              </a:rPr>
              <a:t>.</a:t>
            </a:r>
            <a:endParaRPr lang="ru-RU" sz="3100" b="1" dirty="0">
              <a:solidFill>
                <a:schemeClr val="tx1"/>
              </a:solidFill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4) Учителям- предметникам обеспечить создание проектов рабочих программ по учебным предметам (1 классов и 5 классов) в соответствии с новыми ФГОС и имеющимися учебниками в срок до 01.06.2022г.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5) </a:t>
            </a:r>
            <a:r>
              <a:rPr lang="ru-RU" b="1" dirty="0">
                <a:solidFill>
                  <a:schemeClr val="tx1"/>
                </a:solidFill>
              </a:rPr>
              <a:t>П</a:t>
            </a:r>
            <a:r>
              <a:rPr lang="ru-RU" b="1" dirty="0" smtClean="0">
                <a:solidFill>
                  <a:schemeClr val="tx1"/>
                </a:solidFill>
              </a:rPr>
              <a:t>ройти курсы повышения квалификации педагогическим работникам, участвующих в реализации ФГОС 3-го поколения с 01.09.2022г. </a:t>
            </a:r>
            <a:r>
              <a:rPr lang="ru-RU" b="1" dirty="0">
                <a:solidFill>
                  <a:schemeClr val="tx1"/>
                </a:solidFill>
              </a:rPr>
              <a:t>в</a:t>
            </a:r>
            <a:r>
              <a:rPr lang="ru-RU" b="1" dirty="0" smtClean="0">
                <a:solidFill>
                  <a:schemeClr val="tx1"/>
                </a:solidFill>
              </a:rPr>
              <a:t> срок до 31.12.2022г.</a:t>
            </a:r>
          </a:p>
        </p:txBody>
      </p:sp>
    </p:spTree>
    <p:extLst>
      <p:ext uri="{BB962C8B-B14F-4D97-AF65-F5344CB8AC3E}">
        <p14:creationId xmlns:p14="http://schemas.microsoft.com/office/powerpoint/2010/main" val="390800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7"/>
            <a:ext cx="8640960" cy="4608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пространства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всей Российской Федерации </a:t>
            </a: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Считается, что оно обеспечит комфортные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обучения для детей при переезде в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город или, к примеру, при переходе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семейное обучение.</a:t>
            </a:r>
          </a:p>
          <a:p>
            <a:endParaRPr lang="ru-RU" dirty="0"/>
          </a:p>
        </p:txBody>
      </p:sp>
      <p:pic>
        <p:nvPicPr>
          <p:cNvPr id="4" name="Picture 2" descr="C:\Users\школа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45224"/>
            <a:ext cx="233263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68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7525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образовательных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рограмм начального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общего, основного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среднего общего образования</a:t>
            </a: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Предполагается, что каждый ученик на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предыдущей ступени обучения получает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знания, необходимые для перехода на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следующую. Иначе говоря, нельзя перейти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пятый класс, не владея знаниями 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умениями начальной школы.</a:t>
            </a:r>
          </a:p>
          <a:p>
            <a:endParaRPr lang="ru-RU" dirty="0"/>
          </a:p>
        </p:txBody>
      </p:sp>
      <p:pic>
        <p:nvPicPr>
          <p:cNvPr id="4" name="Picture 2" descr="C:\Users\школа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45224"/>
            <a:ext cx="233263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09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соблюдать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568952" cy="554461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любого уровня,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детского сада и заканчивая курсами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Под эту необходимость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попадают не только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государственные, но и частные учебные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заведения.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Ведь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они подчиняются закону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образовании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Актуальный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государственных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стандартов можно почитать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fgos.ru.</a:t>
            </a:r>
          </a:p>
          <a:p>
            <a:endParaRPr lang="ru-RU" dirty="0"/>
          </a:p>
        </p:txBody>
      </p:sp>
      <p:pic>
        <p:nvPicPr>
          <p:cNvPr id="4" name="Picture 2" descr="C:\Users\школа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705872"/>
            <a:ext cx="233263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74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бывают ФГОС?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школа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65105"/>
            <a:ext cx="271286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школа\Desktop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498" y="1412775"/>
            <a:ext cx="6382091" cy="49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88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поколения стандартов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школа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5"/>
            <a:ext cx="8280920" cy="541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24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2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680</Words>
  <Application>Microsoft Office PowerPoint</Application>
  <PresentationFormat>Экран (4:3)</PresentationFormat>
  <Paragraphs>87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Office Theme</vt:lpstr>
      <vt:lpstr> Тематический педсовет на тему «Обновленный ФГОС начального и основного  общего образования»</vt:lpstr>
      <vt:lpstr>ФГОС</vt:lpstr>
      <vt:lpstr>Презентация PowerPoint</vt:lpstr>
      <vt:lpstr> Основная задача ФГОС </vt:lpstr>
      <vt:lpstr> ФГОС обеспечивает </vt:lpstr>
      <vt:lpstr> ФГОС должны соблюдать </vt:lpstr>
      <vt:lpstr>Какие бывают ФГОС?</vt:lpstr>
      <vt:lpstr>Три поколения стандартов</vt:lpstr>
      <vt:lpstr>Презентация PowerPoint</vt:lpstr>
      <vt:lpstr> Основные изменения,  внесенные в обновленный ФГОС 2021 </vt:lpstr>
      <vt:lpstr>Презентация PowerPoint</vt:lpstr>
      <vt:lpstr>  </vt:lpstr>
      <vt:lpstr>  </vt:lpstr>
      <vt:lpstr> Что необходимо сделать</vt:lpstr>
      <vt:lpstr>Презентация PowerPoint</vt:lpstr>
      <vt:lpstr>Презентация PowerPoint</vt:lpstr>
      <vt:lpstr>Новый перечень УУД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Примерные рабочие программы  обеспечивают:</vt:lpstr>
      <vt:lpstr>Научно-методическое сопровождение ФГОС</vt:lpstr>
      <vt:lpstr>Научно – методическое и технологическое сопровождение ФГОС</vt:lpstr>
      <vt:lpstr> Одобрены ФУМО Протокол 3/21 от 27.09.2021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 педагогического совета: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Иван Манухин</cp:lastModifiedBy>
  <cp:revision>70</cp:revision>
  <cp:lastPrinted>2022-03-29T04:55:29Z</cp:lastPrinted>
  <dcterms:created xsi:type="dcterms:W3CDTF">2022-02-19T15:14:32Z</dcterms:created>
  <dcterms:modified xsi:type="dcterms:W3CDTF">2022-11-30T17:39:57Z</dcterms:modified>
</cp:coreProperties>
</file>